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68" r:id="rId4"/>
    <p:sldId id="312" r:id="rId5"/>
    <p:sldId id="313" r:id="rId6"/>
    <p:sldId id="278" r:id="rId7"/>
    <p:sldId id="295" r:id="rId8"/>
    <p:sldId id="276" r:id="rId9"/>
    <p:sldId id="277" r:id="rId10"/>
    <p:sldId id="299" r:id="rId11"/>
  </p:sldIdLst>
  <p:sldSz cx="12192000" cy="6858000"/>
  <p:notesSz cx="6805613" cy="9944100"/>
  <p:embeddedFontLst>
    <p:embeddedFont>
      <p:font typeface="Raleway" pitchFamily="2" charset="0"/>
      <p:regular r:id="rId14"/>
      <p:bold r:id="rId15"/>
      <p:italic r:id="rId16"/>
      <p:boldItalic r:id="rId17"/>
    </p:embeddedFont>
    <p:embeddedFont>
      <p:font typeface="Raleway ExtraBold" pitchFamily="2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orfatter" initials="F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79B"/>
    <a:srgbClr val="FFFFCC"/>
    <a:srgbClr val="001F34"/>
    <a:srgbClr val="E6E6E6"/>
    <a:srgbClr val="003356"/>
    <a:srgbClr val="441B3C"/>
    <a:srgbClr val="003F36"/>
    <a:srgbClr val="005C8D"/>
    <a:srgbClr val="BE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4" autoAdjust="0"/>
    <p:restoredTop sz="85503" autoAdjust="0"/>
  </p:normalViewPr>
  <p:slideViewPr>
    <p:cSldViewPr snapToGrid="0" showGuides="1">
      <p:cViewPr varScale="1">
        <p:scale>
          <a:sx n="56" d="100"/>
          <a:sy n="56" d="100"/>
        </p:scale>
        <p:origin x="1128" y="66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800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51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249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49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901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a-DK" dirty="0"/>
          </a:p>
          <a:p>
            <a:pPr lvl="0">
              <a:buFont typeface="Arial" panose="020B0604020202020204" pitchFamily="34" charset="0"/>
              <a:buNone/>
            </a:pPr>
            <a:endParaRPr lang="da-DK" sz="120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447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381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924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44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1. marts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1" y="336145"/>
            <a:ext cx="1800659" cy="421958"/>
          </a:xfrm>
          <a:prstGeom prst="rect">
            <a:avLst/>
          </a:prstGeom>
        </p:spPr>
      </p:pic>
      <p:sp>
        <p:nvSpPr>
          <p:cNvPr id="26" name="Ikoner">
            <a:extLst>
              <a:ext uri="{FF2B5EF4-FFF2-40B4-BE49-F238E27FC236}">
                <a16:creationId xmlns:a16="http://schemas.microsoft.com/office/drawing/2014/main" id="{807501B8-6288-4B48-97AA-8207383A42BF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113280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5484199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5999" y="1900238"/>
            <a:ext cx="5484201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slidenummer 11">
            <a:extLst>
              <a:ext uri="{FF2B5EF4-FFF2-40B4-BE49-F238E27FC236}">
                <a16:creationId xmlns:a16="http://schemas.microsoft.com/office/drawing/2014/main" id="{99C76138-CD40-4E65-845F-F511C78E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Pladsholder til dato 9" hidden="1">
            <a:extLst>
              <a:ext uri="{FF2B5EF4-FFF2-40B4-BE49-F238E27FC236}">
                <a16:creationId xmlns:a16="http://schemas.microsoft.com/office/drawing/2014/main" id="{F3B39126-D198-41DB-88AB-6C4F54386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Pladsholder til sidefod 10" hidden="1">
            <a:extLst>
              <a:ext uri="{FF2B5EF4-FFF2-40B4-BE49-F238E27FC236}">
                <a16:creationId xmlns:a16="http://schemas.microsoft.com/office/drawing/2014/main" id="{3F8442AA-4FE0-47EA-8B79-6D112F42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objekt til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6275998" y="0"/>
            <a:ext cx="60948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5299200" cy="934890"/>
          </a:xfrm>
        </p:spPr>
        <p:txBody>
          <a:bodyPr/>
          <a:lstStyle>
            <a:lvl1pPr>
              <a:defRPr sz="3000"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5347FED5-0CD2-4FA7-BE6E-68D8065A4EC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5998" y="0"/>
            <a:ext cx="6094800" cy="6858000"/>
          </a:xfrm>
        </p:spPr>
        <p:txBody>
          <a:bodyPr tIns="612000" anchor="ctr" anchorCtr="0"/>
          <a:lstStyle>
            <a:lvl1pPr marL="0" indent="0" algn="ctr">
              <a:buNone/>
              <a:defRPr/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A51774A5-FED9-4538-B2CB-565EACF9A7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111A1756-A0E7-4C52-9A32-CA3EB8559D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9B0D835E-06D6-410D-B17D-472F6616F43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Text Placeholder Ikoner">
            <a:extLst>
              <a:ext uri="{FF2B5EF4-FFF2-40B4-BE49-F238E27FC236}">
                <a16:creationId xmlns:a16="http://schemas.microsoft.com/office/drawing/2014/main" id="{F3423F88-ABA9-453B-96CA-8105B868702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360400" y="6433592"/>
            <a:ext cx="399600" cy="100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251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sobjekter på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6097200" y="0"/>
            <a:ext cx="60948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52992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1200" y="182880"/>
            <a:ext cx="5745600" cy="592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4869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sobjekter på baggru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6BC38EB6-9EC0-43F9-9816-E002D7CCA3D8}"/>
              </a:ext>
            </a:extLst>
          </p:cNvPr>
          <p:cNvSpPr/>
          <p:nvPr userDrawn="1"/>
        </p:nvSpPr>
        <p:spPr>
          <a:xfrm>
            <a:off x="1" y="0"/>
            <a:ext cx="6094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6094801" y="0"/>
            <a:ext cx="60972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5297448" cy="9348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71200" y="182880"/>
            <a:ext cx="5745507" cy="59267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noProof="0" dirty="0"/>
              <a:t>Klik og indsæt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2000" y="1900800"/>
            <a:ext cx="5297448" cy="41979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3386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vet baggrund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6EFDE22D-AEC6-44D1-9036-1CBF65072CEB}"/>
              </a:ext>
            </a:extLst>
          </p:cNvPr>
          <p:cNvSpPr/>
          <p:nvPr userDrawn="1"/>
        </p:nvSpPr>
        <p:spPr>
          <a:xfrm>
            <a:off x="0" y="0"/>
            <a:ext cx="609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54800" y="632970"/>
            <a:ext cx="5299200" cy="934890"/>
          </a:xfrm>
        </p:spPr>
        <p:txBody>
          <a:bodyPr/>
          <a:lstStyle>
            <a:lvl1pPr>
              <a:lnSpc>
                <a:spcPct val="89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454800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5C33635-6099-4D0D-AB14-EA159BE8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0E64D43B-1701-4143-A634-F2184E64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A5C4B665-3B2D-4FA3-8EF2-DE6A06F0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2123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6EFDE22D-AEC6-44D1-9036-1CBF65072CEB}"/>
              </a:ext>
            </a:extLst>
          </p:cNvPr>
          <p:cNvSpPr/>
          <p:nvPr userDrawn="1"/>
        </p:nvSpPr>
        <p:spPr>
          <a:xfrm>
            <a:off x="0" y="0"/>
            <a:ext cx="6094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54800" y="632970"/>
            <a:ext cx="5299200" cy="934890"/>
          </a:xfrm>
        </p:spPr>
        <p:txBody>
          <a:bodyPr/>
          <a:lstStyle>
            <a:lvl1pPr>
              <a:lnSpc>
                <a:spcPct val="89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454800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5C33635-6099-4D0D-AB14-EA159BE8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0E64D43B-1701-4143-A634-F2184E64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A5C4B665-3B2D-4FA3-8EF2-DE6A06F0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8E83D3A-E2DC-4014-A218-F23A5A8048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1900238"/>
            <a:ext cx="5303000" cy="4197350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spcBef>
                <a:spcPts val="600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0000" b="1">
                <a:solidFill>
                  <a:schemeClr val="bg1"/>
                </a:solidFill>
              </a:defRPr>
            </a:lvl1pPr>
            <a:lvl2pPr marL="0" indent="0">
              <a:lnSpc>
                <a:spcPct val="111000"/>
              </a:lnSpc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180000">
              <a:lnSpc>
                <a:spcPct val="114000"/>
              </a:lnSpc>
              <a:defRPr>
                <a:solidFill>
                  <a:schemeClr val="bg1"/>
                </a:solidFill>
              </a:defRPr>
            </a:lvl3pPr>
            <a:lvl4pPr marL="360000">
              <a:lnSpc>
                <a:spcPct val="114000"/>
              </a:lnSpc>
              <a:defRPr>
                <a:solidFill>
                  <a:schemeClr val="bg1"/>
                </a:solidFill>
              </a:defRPr>
            </a:lvl4pPr>
            <a:lvl5pPr marL="540000">
              <a:lnSpc>
                <a:spcPct val="114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Indsæt tal 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A7AB18CA-D15D-4150-802F-9E36348819D9}"/>
              </a:ext>
            </a:extLst>
          </p:cNvPr>
          <p:cNvSpPr txBox="1"/>
          <p:nvPr userDrawn="1"/>
        </p:nvSpPr>
        <p:spPr>
          <a:xfrm>
            <a:off x="-1173717" y="1900238"/>
            <a:ext cx="1040130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dirty="0"/>
              <a:t>For næste tekst niveau vælg ENTER og TAB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100" dirty="0"/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dirty="0"/>
              <a:t>For at få tal niveauet tilbage skal du vælge ENTER og SHIFT + TAB </a:t>
            </a:r>
          </a:p>
          <a:p>
            <a:pPr algn="r"/>
            <a:endParaRPr lang="da-DK" sz="1100" dirty="0" err="1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AABE7F8-1F06-472C-9E25-82F6207F40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031101" y="3429000"/>
            <a:ext cx="1897514" cy="220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objekt til billeder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3354998" y="0"/>
            <a:ext cx="8837001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EA72F82E-41CB-4503-864D-CF00A38EB36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354797" y="0"/>
            <a:ext cx="8837203" cy="6858000"/>
          </a:xfrm>
        </p:spPr>
        <p:txBody>
          <a:bodyPr tIns="612000" anchor="ctr" anchorCtr="0"/>
          <a:lstStyle>
            <a:lvl1pPr marL="0" indent="0" algn="ctr">
              <a:buNone/>
              <a:defRPr/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25632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2563200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4" name="Text Placeholder Ikoner">
            <a:extLst>
              <a:ext uri="{FF2B5EF4-FFF2-40B4-BE49-F238E27FC236}">
                <a16:creationId xmlns:a16="http://schemas.microsoft.com/office/drawing/2014/main" id="{527BF74F-F718-4318-88F1-B78CF3023F0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360400" y="6433592"/>
            <a:ext cx="399600" cy="100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7472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sobjekter på baggrund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3354998" y="0"/>
            <a:ext cx="8837001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25632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37676" y="182881"/>
            <a:ext cx="8479064" cy="591470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1801" y="1900800"/>
            <a:ext cx="2563400" cy="419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5580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614024"/>
            <a:ext cx="6940800" cy="3621600"/>
          </a:xfrm>
        </p:spPr>
        <p:txBody>
          <a:bodyPr anchor="t" anchorCtr="0"/>
          <a:lstStyle>
            <a:lvl1pPr algn="l">
              <a:defRPr sz="5000" b="1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5577840"/>
            <a:ext cx="4021200" cy="705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Klik og indsæt tekst</a:t>
            </a:r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Ikoner">
            <a:extLst>
              <a:ext uri="{FF2B5EF4-FFF2-40B4-BE49-F238E27FC236}">
                <a16:creationId xmlns:a16="http://schemas.microsoft.com/office/drawing/2014/main" id="{2A9BEE6D-CFD0-42D9-A84B-7B4DDAE6F48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4086138"/>
      </p:ext>
    </p:extLst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D42F2ED6-695B-42D6-BF46-316DB0DA3982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noFill/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614024"/>
            <a:ext cx="6940800" cy="3621600"/>
          </a:xfrm>
        </p:spPr>
        <p:txBody>
          <a:bodyPr anchor="t" anchorCtr="0"/>
          <a:lstStyle>
            <a:lvl1pPr algn="l">
              <a:defRPr sz="5000" b="1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5577840"/>
            <a:ext cx="4021200" cy="705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Klik og indsæt tekst</a:t>
            </a:r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Text Placeholder Ikoner">
            <a:extLst>
              <a:ext uri="{FF2B5EF4-FFF2-40B4-BE49-F238E27FC236}">
                <a16:creationId xmlns:a16="http://schemas.microsoft.com/office/drawing/2014/main" id="{9DA53165-D918-4619-BB9D-376E8930B3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6433592"/>
            <a:ext cx="399600" cy="100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2519384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lys grøn/bourd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1. marts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1" y="336145"/>
            <a:ext cx="1800659" cy="421958"/>
          </a:xfrm>
          <a:prstGeom prst="rect">
            <a:avLst/>
          </a:prstGeom>
        </p:spPr>
      </p:pic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Ikoner">
            <a:extLst>
              <a:ext uri="{FF2B5EF4-FFF2-40B4-BE49-F238E27FC236}">
                <a16:creationId xmlns:a16="http://schemas.microsoft.com/office/drawing/2014/main" id="{92F67898-8AD5-4046-A28E-69425C5758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65494038"/>
      </p:ext>
    </p:extLst>
  </p:cSld>
  <p:clrMapOvr>
    <a:masterClrMapping/>
  </p:clrMapOvr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15" name="Sundhed for alle">
            <a:extLst>
              <a:ext uri="{FF2B5EF4-FFF2-40B4-BE49-F238E27FC236}">
                <a16:creationId xmlns:a16="http://schemas.microsoft.com/office/drawing/2014/main" id="{65A81536-7304-43DD-A863-55235CA03E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6416826"/>
            <a:ext cx="1198924" cy="113156"/>
          </a:xfrm>
          <a:prstGeom prst="rect">
            <a:avLst/>
          </a:prstGeom>
        </p:spPr>
      </p:pic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BBE9FAEB-EC4D-4143-A8CF-E340BF31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9B2D7094-41F1-44D8-8A24-ED33D2D6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3" name="Pladsholder til slidenummer 12" hidden="1">
            <a:extLst>
              <a:ext uri="{FF2B5EF4-FFF2-40B4-BE49-F238E27FC236}">
                <a16:creationId xmlns:a16="http://schemas.microsoft.com/office/drawing/2014/main" id="{97CC701D-01D2-4A62-A417-B4D46597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21" name="Group 4">
            <a:extLst>
              <a:ext uri="{FF2B5EF4-FFF2-40B4-BE49-F238E27FC236}">
                <a16:creationId xmlns:a16="http://schemas.microsoft.com/office/drawing/2014/main" id="{E956B872-CF93-4AE7-8F83-A6832DF1F1E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27151" y="2841626"/>
            <a:ext cx="9540875" cy="1082675"/>
            <a:chOff x="836" y="1790"/>
            <a:chExt cx="6010" cy="682"/>
          </a:xfrm>
        </p:grpSpPr>
        <p:sp>
          <p:nvSpPr>
            <p:cNvPr id="23" name="Oval 5">
              <a:extLst>
                <a:ext uri="{FF2B5EF4-FFF2-40B4-BE49-F238E27FC236}">
                  <a16:creationId xmlns:a16="http://schemas.microsoft.com/office/drawing/2014/main" id="{B383918F-ECF9-42D2-9619-65A06E4A09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66" y="1790"/>
              <a:ext cx="680" cy="6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904313C-3A71-4615-942D-446BF3F83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2" y="1802"/>
              <a:ext cx="658" cy="659"/>
            </a:xfrm>
            <a:custGeom>
              <a:avLst/>
              <a:gdLst>
                <a:gd name="T0" fmla="*/ 417 w 658"/>
                <a:gd name="T1" fmla="*/ 0 h 659"/>
                <a:gd name="T2" fmla="*/ 241 w 658"/>
                <a:gd name="T3" fmla="*/ 0 h 659"/>
                <a:gd name="T4" fmla="*/ 241 w 658"/>
                <a:gd name="T5" fmla="*/ 241 h 659"/>
                <a:gd name="T6" fmla="*/ 0 w 658"/>
                <a:gd name="T7" fmla="*/ 241 h 659"/>
                <a:gd name="T8" fmla="*/ 0 w 658"/>
                <a:gd name="T9" fmla="*/ 418 h 659"/>
                <a:gd name="T10" fmla="*/ 241 w 658"/>
                <a:gd name="T11" fmla="*/ 418 h 659"/>
                <a:gd name="T12" fmla="*/ 241 w 658"/>
                <a:gd name="T13" fmla="*/ 659 h 659"/>
                <a:gd name="T14" fmla="*/ 417 w 658"/>
                <a:gd name="T15" fmla="*/ 659 h 659"/>
                <a:gd name="T16" fmla="*/ 417 w 658"/>
                <a:gd name="T17" fmla="*/ 418 h 659"/>
                <a:gd name="T18" fmla="*/ 658 w 658"/>
                <a:gd name="T19" fmla="*/ 418 h 659"/>
                <a:gd name="T20" fmla="*/ 658 w 658"/>
                <a:gd name="T21" fmla="*/ 241 h 659"/>
                <a:gd name="T22" fmla="*/ 417 w 658"/>
                <a:gd name="T23" fmla="*/ 241 h 659"/>
                <a:gd name="T24" fmla="*/ 417 w 658"/>
                <a:gd name="T25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8" h="659">
                  <a:moveTo>
                    <a:pt x="417" y="0"/>
                  </a:moveTo>
                  <a:lnTo>
                    <a:pt x="241" y="0"/>
                  </a:lnTo>
                  <a:lnTo>
                    <a:pt x="241" y="241"/>
                  </a:lnTo>
                  <a:lnTo>
                    <a:pt x="0" y="241"/>
                  </a:lnTo>
                  <a:lnTo>
                    <a:pt x="0" y="418"/>
                  </a:lnTo>
                  <a:lnTo>
                    <a:pt x="241" y="418"/>
                  </a:lnTo>
                  <a:lnTo>
                    <a:pt x="241" y="659"/>
                  </a:lnTo>
                  <a:lnTo>
                    <a:pt x="417" y="659"/>
                  </a:lnTo>
                  <a:lnTo>
                    <a:pt x="417" y="418"/>
                  </a:lnTo>
                  <a:lnTo>
                    <a:pt x="658" y="418"/>
                  </a:lnTo>
                  <a:lnTo>
                    <a:pt x="658" y="241"/>
                  </a:lnTo>
                  <a:lnTo>
                    <a:pt x="417" y="241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10B1E4BF-B011-47AF-B12F-0ED252E942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6" y="1790"/>
              <a:ext cx="820" cy="682"/>
            </a:xfrm>
            <a:custGeom>
              <a:avLst/>
              <a:gdLst>
                <a:gd name="T0" fmla="*/ 903 w 1231"/>
                <a:gd name="T1" fmla="*/ 0 h 1021"/>
                <a:gd name="T2" fmla="*/ 615 w 1231"/>
                <a:gd name="T3" fmla="*/ 188 h 1021"/>
                <a:gd name="T4" fmla="*/ 328 w 1231"/>
                <a:gd name="T5" fmla="*/ 0 h 1021"/>
                <a:gd name="T6" fmla="*/ 0 w 1231"/>
                <a:gd name="T7" fmla="*/ 323 h 1021"/>
                <a:gd name="T8" fmla="*/ 615 w 1231"/>
                <a:gd name="T9" fmla="*/ 1021 h 1021"/>
                <a:gd name="T10" fmla="*/ 1231 w 1231"/>
                <a:gd name="T11" fmla="*/ 323 h 1021"/>
                <a:gd name="T12" fmla="*/ 903 w 1231"/>
                <a:gd name="T13" fmla="*/ 0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1" h="1021">
                  <a:moveTo>
                    <a:pt x="903" y="0"/>
                  </a:moveTo>
                  <a:cubicBezTo>
                    <a:pt x="695" y="0"/>
                    <a:pt x="615" y="188"/>
                    <a:pt x="615" y="188"/>
                  </a:cubicBezTo>
                  <a:cubicBezTo>
                    <a:pt x="615" y="188"/>
                    <a:pt x="536" y="0"/>
                    <a:pt x="328" y="0"/>
                  </a:cubicBezTo>
                  <a:cubicBezTo>
                    <a:pt x="95" y="0"/>
                    <a:pt x="0" y="204"/>
                    <a:pt x="0" y="323"/>
                  </a:cubicBezTo>
                  <a:cubicBezTo>
                    <a:pt x="0" y="565"/>
                    <a:pt x="284" y="866"/>
                    <a:pt x="615" y="1021"/>
                  </a:cubicBezTo>
                  <a:cubicBezTo>
                    <a:pt x="947" y="866"/>
                    <a:pt x="1231" y="565"/>
                    <a:pt x="1231" y="323"/>
                  </a:cubicBezTo>
                  <a:cubicBezTo>
                    <a:pt x="1231" y="204"/>
                    <a:pt x="1136" y="0"/>
                    <a:pt x="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2568761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13C8E1C6-7A21-4AD7-9D89-1995FCC83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dato 5" hidden="1">
            <a:extLst>
              <a:ext uri="{FF2B5EF4-FFF2-40B4-BE49-F238E27FC236}">
                <a16:creationId xmlns:a16="http://schemas.microsoft.com/office/drawing/2014/main" id="{09AFB10B-7C58-4EDD-8858-7CC80F10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idefod 6" hidden="1">
            <a:extLst>
              <a:ext uri="{FF2B5EF4-FFF2-40B4-BE49-F238E27FC236}">
                <a16:creationId xmlns:a16="http://schemas.microsoft.com/office/drawing/2014/main" id="{60764CCA-4AD0-4C57-B4E2-79081A01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CAC9A41-10B9-4C2B-A87F-4B5B33933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>
            <a:extLst>
              <a:ext uri="{FF2B5EF4-FFF2-40B4-BE49-F238E27FC236}">
                <a16:creationId xmlns:a16="http://schemas.microsoft.com/office/drawing/2014/main" id="{79DEA958-ECFE-47F6-B949-341CF372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idefod 5" hidden="1">
            <a:extLst>
              <a:ext uri="{FF2B5EF4-FFF2-40B4-BE49-F238E27FC236}">
                <a16:creationId xmlns:a16="http://schemas.microsoft.com/office/drawing/2014/main" id="{29046101-727D-4D00-84E4-A54DB3C6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8" y="539750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539752" y="1815926"/>
            <a:ext cx="2280360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et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Ændre slide layouts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4498494" y="1815926"/>
            <a:ext cx="219600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</a:t>
            </a: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7925239" y="1815926"/>
            <a:ext cx="2358243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0549" y="2900575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2714468" y="3629774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29933" y="4483855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01121" y="5102569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601121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601121" y="2748409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601121" y="324239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5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lys blå S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rgbClr val="BE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rgbClr val="005C8D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rgbClr val="005C8D"/>
                </a:solidFill>
              </a:defRPr>
            </a:lvl1pPr>
          </a:lstStyle>
          <a:p>
            <a:fld id="{F2CF9434-4206-4AC2-A91A-1DCD05F48644}" type="datetime2">
              <a:rPr lang="da-DK" smtClean="0"/>
              <a:pPr/>
              <a:t>1. marts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5C8D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5C8D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2" y="336145"/>
            <a:ext cx="1800656" cy="421958"/>
          </a:xfrm>
          <a:prstGeom prst="rect">
            <a:avLst/>
          </a:prstGeom>
        </p:spPr>
      </p:pic>
      <p:sp>
        <p:nvSpPr>
          <p:cNvPr id="13" name="Ikoner">
            <a:extLst>
              <a:ext uri="{FF2B5EF4-FFF2-40B4-BE49-F238E27FC236}">
                <a16:creationId xmlns:a16="http://schemas.microsoft.com/office/drawing/2014/main" id="{48019028-84F6-4504-BE31-23597E36DB3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rgbClr val="005C8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6556974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lys blå 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rgbClr val="BE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rgbClr val="003356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rgbClr val="001F34"/>
                </a:solidFill>
              </a:defRPr>
            </a:lvl1pPr>
          </a:lstStyle>
          <a:p>
            <a:fld id="{F2CF9434-4206-4AC2-A91A-1DCD05F48644}" type="datetime2">
              <a:rPr lang="da-DK" smtClean="0"/>
              <a:pPr/>
              <a:t>1. marts 2024</a:t>
            </a:fld>
            <a:endParaRPr lang="da-DK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1F34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1F34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4" y="336145"/>
            <a:ext cx="1800651" cy="421957"/>
          </a:xfrm>
          <a:prstGeom prst="rect">
            <a:avLst/>
          </a:prstGeom>
        </p:spPr>
      </p:pic>
      <p:sp>
        <p:nvSpPr>
          <p:cNvPr id="13" name="Ikoner">
            <a:extLst>
              <a:ext uri="{FF2B5EF4-FFF2-40B4-BE49-F238E27FC236}">
                <a16:creationId xmlns:a16="http://schemas.microsoft.com/office/drawing/2014/main" id="{48019028-84F6-4504-BE31-23597E36DB3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rgbClr val="00335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034967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003F36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1. marts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2570405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Bourd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441B3C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1. marts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6607910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001F34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1. marts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5934967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S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005C8D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1. marts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077043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2000" y="1900800"/>
            <a:ext cx="8398800" cy="419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D3B4A91-55A6-4D67-ABB6-CF93E760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dato 6" hidden="1">
            <a:extLst>
              <a:ext uri="{FF2B5EF4-FFF2-40B4-BE49-F238E27FC236}">
                <a16:creationId xmlns:a16="http://schemas.microsoft.com/office/drawing/2014/main" id="{5A08C27B-7A27-47B8-9CF1-252CB4F48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sidefod 7" hidden="1">
            <a:extLst>
              <a:ext uri="{FF2B5EF4-FFF2-40B4-BE49-F238E27FC236}">
                <a16:creationId xmlns:a16="http://schemas.microsoft.com/office/drawing/2014/main" id="{D15E0955-A169-4DAF-A047-BC190CE5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31978114-E33D-4532-9510-F2E19D3120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83988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632970"/>
            <a:ext cx="11328000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9" name="Pladsholder til tekst 2">
            <a:extLst>
              <a:ext uri="{FF2B5EF4-FFF2-40B4-BE49-F238E27FC236}">
                <a16:creationId xmlns:a16="http://schemas.microsoft.com/office/drawing/2014/main" id="{CDBE11AB-1117-4DED-99AA-9A2B69C64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900440"/>
            <a:ext cx="11329200" cy="4197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000" y="6378417"/>
            <a:ext cx="67395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Side </a:t>
            </a:r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Ikoner">
            <a:extLst>
              <a:ext uri="{FF2B5EF4-FFF2-40B4-BE49-F238E27FC236}">
                <a16:creationId xmlns:a16="http://schemas.microsoft.com/office/drawing/2014/main" id="{2E8704D0-3E44-4432-BC73-0656F00E7F0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2"/>
          </p:nvPr>
        </p:nvSpPr>
        <p:spPr>
          <a:xfrm>
            <a:off x="0" y="694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3"/>
          </p:nvPr>
        </p:nvSpPr>
        <p:spPr>
          <a:xfrm>
            <a:off x="0" y="694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44" r:id="rId2"/>
    <p:sldLayoutId id="2147483743" r:id="rId3"/>
    <p:sldLayoutId id="2147483746" r:id="rId4"/>
    <p:sldLayoutId id="2147483737" r:id="rId5"/>
    <p:sldLayoutId id="2147483738" r:id="rId6"/>
    <p:sldLayoutId id="2147483739" r:id="rId7"/>
    <p:sldLayoutId id="2147483740" r:id="rId8"/>
    <p:sldLayoutId id="2147483721" r:id="rId9"/>
    <p:sldLayoutId id="2147483652" r:id="rId10"/>
    <p:sldLayoutId id="2147483729" r:id="rId11"/>
    <p:sldLayoutId id="2147483728" r:id="rId12"/>
    <p:sldLayoutId id="2147483742" r:id="rId13"/>
    <p:sldLayoutId id="2147483732" r:id="rId14"/>
    <p:sldLayoutId id="2147483733" r:id="rId15"/>
    <p:sldLayoutId id="2147483736" r:id="rId16"/>
    <p:sldLayoutId id="2147483741" r:id="rId17"/>
    <p:sldLayoutId id="2147483735" r:id="rId18"/>
    <p:sldLayoutId id="2147483745" r:id="rId19"/>
    <p:sldLayoutId id="2147483722" r:id="rId20"/>
    <p:sldLayoutId id="2147483654" r:id="rId21"/>
    <p:sldLayoutId id="2147483655" r:id="rId22"/>
    <p:sldLayoutId id="2147483670" r:id="rId23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2" userDrawn="1">
          <p15:clr>
            <a:srgbClr val="F26B43"/>
          </p15:clr>
        </p15:guide>
        <p15:guide id="3" orient="horz" pos="398" userDrawn="1">
          <p15:clr>
            <a:srgbClr val="F26B43"/>
          </p15:clr>
        </p15:guide>
        <p15:guide id="4" orient="horz" pos="987" userDrawn="1">
          <p15:clr>
            <a:srgbClr val="F26B43"/>
          </p15:clr>
        </p15:guide>
        <p15:guide id="5" pos="7408" userDrawn="1">
          <p15:clr>
            <a:srgbClr val="F26B43"/>
          </p15:clr>
        </p15:guide>
        <p15:guide id="6" orient="horz" pos="1197" userDrawn="1">
          <p15:clr>
            <a:srgbClr val="F26B43"/>
          </p15:clr>
        </p15:guide>
        <p15:guide id="7" orient="horz" pos="38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842C6604-9F50-4310-B26C-B3509998E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1122362"/>
            <a:ext cx="7765516" cy="3621600"/>
          </a:xfrm>
        </p:spPr>
        <p:txBody>
          <a:bodyPr/>
          <a:lstStyle/>
          <a:p>
            <a:r>
              <a:rPr lang="da-DK" dirty="0"/>
              <a:t>Fagligt oplæg til Kræftplan V</a:t>
            </a:r>
            <a:endParaRPr lang="da-DK" sz="3600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C492CBE-A8E1-48D3-9125-DB6AA209D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1. marts 2024</a:t>
            </a:r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1D92AA61-31BC-4FC6-8A5A-B6CAAEA572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/>
              <a:t>Steen Dalsgård Jespersen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B5BA173F-C678-4582-8819-F6E69D0435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/>
              <a:t>Vicedirektør</a:t>
            </a:r>
          </a:p>
        </p:txBody>
      </p:sp>
    </p:spTree>
    <p:extLst>
      <p:ext uri="{BB962C8B-B14F-4D97-AF65-F5344CB8AC3E}">
        <p14:creationId xmlns:p14="http://schemas.microsoft.com/office/powerpoint/2010/main" val="678673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8D0C4692-8B93-4B3E-928C-17328C43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3067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6B61BAC-BABF-4D75-8951-9C3E6E21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Baggrund og kontekst</a:t>
            </a:r>
          </a:p>
        </p:txBody>
      </p:sp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4796FEBC-8E7C-4BC1-9610-B2692C21B1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Politisk bestilling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Ny sundhedspakke af maj 2023 med økonomisk ramme til ekstraordinær kræftindsats og en Kræftplan V 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Status på kræftområdet 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Gode resultater i behandling og overlevelse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Stigning i antallet af kræfttilfælde og overlevelse: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500" dirty="0"/>
              <a:t>Flere med behov for pleje, behandling og opfølgning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500" dirty="0"/>
              <a:t>Flere med samtidige kroniske sygdomme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500" dirty="0"/>
              <a:t>Flere med senfølger efter kræft 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Behandlingsmæssig og teknologisk udvikling giver nye muligheder</a:t>
            </a:r>
          </a:p>
          <a:p>
            <a:pPr marL="0" indent="0">
              <a:buNone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Færre i den erhvervsaktive alder og dermed relativt mindre arbejdskraft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FBFC4378-4137-498C-8E20-8BD677A868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Fagligt oplæg til Kræftplan 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Inddrage Indenrigs- og sundhedsministerens plan </a:t>
            </a:r>
            <a:r>
              <a:rPr lang="da-DK" i="1" dirty="0"/>
              <a:t>Genopretning af kræftområdet</a:t>
            </a:r>
            <a:r>
              <a:rPr lang="da-DK" dirty="0"/>
              <a:t>, anbefalinger fra Kommissionen for robusthed i sundhedsvæsenet og Sundhedsstrukturkommissionen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Bygge videre på den generelt gode udvikling og foregående kræftplaner for at levere et fokuseret fagligt oplæg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Bidrage med indsigter, der er relevante for tilgrænsende sygdomsområder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A525C542-2E78-4C0C-9902-8915EF5E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568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FA9F3CA-6A35-452C-A615-F8A01ACA7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Proces</a:t>
            </a:r>
          </a:p>
        </p:txBody>
      </p:sp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5DA6B4B2-6792-440A-A318-E7E29C657C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Tre faser i forløbet</a:t>
            </a:r>
          </a:p>
          <a:p>
            <a:pPr marL="0" indent="0">
              <a:buNone/>
            </a:pPr>
            <a:r>
              <a:rPr lang="da-DK" dirty="0"/>
              <a:t>Fra december 2023 til oktober 2024: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i="1" dirty="0"/>
              <a:t>Fase 1. Fastlæggelse af undersøgelsesområdet og udfordringsbilledet (december-januar 2024)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Undersøgelsesspørgsmål udarbejdes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1. møde i følgegruppen (30. januar), hvor status på kræftområdet og det overordnede udfordringsbillede kvalificeres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9A46B109-A7A2-41A4-8E03-C995D24897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da-DK" b="1" i="1" dirty="0"/>
          </a:p>
          <a:p>
            <a:pPr marL="0" indent="0">
              <a:buNone/>
            </a:pPr>
            <a:r>
              <a:rPr lang="da-DK" i="1" dirty="0"/>
              <a:t>Fase 2. Etablering af </a:t>
            </a:r>
            <a:r>
              <a:rPr lang="da-DK" i="1" dirty="0" err="1"/>
              <a:t>vidensgrundlag</a:t>
            </a:r>
            <a:r>
              <a:rPr lang="da-DK" i="1" dirty="0"/>
              <a:t> og mulige initiativer (februar-maj)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Viden indhentes til beskrivelse af udfordringsbilledet, analyse og konturerne af mulige initiativer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2. og 3. møde i følgegruppen, (3. april og 6. juni), hvor </a:t>
            </a:r>
            <a:r>
              <a:rPr lang="da-DK" dirty="0" err="1"/>
              <a:t>vidensgrundlaget</a:t>
            </a:r>
            <a:r>
              <a:rPr lang="da-DK" dirty="0"/>
              <a:t> og mulige initiativer kvalificeres</a:t>
            </a:r>
          </a:p>
          <a:p>
            <a:pPr marL="0" indent="0">
              <a:buNone/>
            </a:pPr>
            <a:endParaRPr lang="da-DK" b="1" i="1" dirty="0"/>
          </a:p>
          <a:p>
            <a:pPr marL="0" indent="0">
              <a:buNone/>
            </a:pPr>
            <a:endParaRPr lang="da-DK" b="1" i="1" dirty="0"/>
          </a:p>
          <a:p>
            <a:pPr marL="0" indent="0">
              <a:buNone/>
            </a:pPr>
            <a:r>
              <a:rPr lang="da-DK" i="1" dirty="0"/>
              <a:t>Fase 3. Udarbejdelse af samlet fagligt oplæg (maj-oktober)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Udarbejdelse af udkast til fagligt oplæg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4. møde i følgegruppen (28. august), hvor udkastet kvalificeres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Det faglige oplæg afleveres ultimo oktober 2024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529895B3-AF84-4B0B-AA40-E4FEFF29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6" name="Pil: pentagon 5">
            <a:extLst>
              <a:ext uri="{FF2B5EF4-FFF2-40B4-BE49-F238E27FC236}">
                <a16:creationId xmlns:a16="http://schemas.microsoft.com/office/drawing/2014/main" id="{D928A29B-BD2B-4D33-9FC0-0FC9E4DDF7C5}"/>
              </a:ext>
            </a:extLst>
          </p:cNvPr>
          <p:cNvSpPr/>
          <p:nvPr/>
        </p:nvSpPr>
        <p:spPr>
          <a:xfrm>
            <a:off x="3761614" y="2503311"/>
            <a:ext cx="2154186" cy="925689"/>
          </a:xfrm>
          <a:prstGeom prst="homePlat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ctr"/>
            <a:r>
              <a:rPr lang="da-DK" sz="1100" noProof="0" dirty="0">
                <a:solidFill>
                  <a:schemeClr val="tx1"/>
                </a:solidFill>
              </a:rPr>
              <a:t>Fase 3. </a:t>
            </a:r>
          </a:p>
          <a:p>
            <a:pPr algn="ctr"/>
            <a:r>
              <a:rPr lang="da-DK" sz="1100" dirty="0">
                <a:solidFill>
                  <a:schemeClr val="tx1"/>
                </a:solidFill>
              </a:rPr>
              <a:t>Udarbejdelse af samlet fagligt oplæg</a:t>
            </a:r>
          </a:p>
        </p:txBody>
      </p:sp>
      <p:sp>
        <p:nvSpPr>
          <p:cNvPr id="7" name="Pil: pentagon 6">
            <a:extLst>
              <a:ext uri="{FF2B5EF4-FFF2-40B4-BE49-F238E27FC236}">
                <a16:creationId xmlns:a16="http://schemas.microsoft.com/office/drawing/2014/main" id="{783BB884-8E35-407F-8A48-9F13D629D550}"/>
              </a:ext>
            </a:extLst>
          </p:cNvPr>
          <p:cNvSpPr/>
          <p:nvPr/>
        </p:nvSpPr>
        <p:spPr>
          <a:xfrm>
            <a:off x="2045616" y="2503311"/>
            <a:ext cx="2154186" cy="925689"/>
          </a:xfrm>
          <a:prstGeom prst="homePlat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Ins="0" rtlCol="0" anchor="ctr"/>
          <a:lstStyle/>
          <a:p>
            <a:pPr algn="ctr"/>
            <a:r>
              <a:rPr lang="da-DK" sz="1100" b="1" noProof="0" dirty="0">
                <a:solidFill>
                  <a:schemeClr val="tx1"/>
                </a:solidFill>
              </a:rPr>
              <a:t>Fase 2. </a:t>
            </a:r>
          </a:p>
          <a:p>
            <a:pPr algn="ctr"/>
            <a:r>
              <a:rPr lang="da-DK" sz="1100" b="1" dirty="0">
                <a:solidFill>
                  <a:schemeClr val="tx1"/>
                </a:solidFill>
              </a:rPr>
              <a:t>Etablering af </a:t>
            </a:r>
            <a:r>
              <a:rPr lang="da-DK" sz="1100" b="1" dirty="0" err="1">
                <a:solidFill>
                  <a:schemeClr val="tx1"/>
                </a:solidFill>
              </a:rPr>
              <a:t>vidensgrundlag</a:t>
            </a:r>
            <a:r>
              <a:rPr lang="da-DK" sz="1100" b="1" dirty="0">
                <a:solidFill>
                  <a:schemeClr val="tx1"/>
                </a:solidFill>
              </a:rPr>
              <a:t> og mulige initiativer</a:t>
            </a:r>
            <a:endParaRPr lang="da-DK" sz="1100" b="1" noProof="0" dirty="0">
              <a:solidFill>
                <a:schemeClr val="tx1"/>
              </a:solidFill>
            </a:endParaRPr>
          </a:p>
        </p:txBody>
      </p:sp>
      <p:sp>
        <p:nvSpPr>
          <p:cNvPr id="8" name="Pil: pentagon 7">
            <a:extLst>
              <a:ext uri="{FF2B5EF4-FFF2-40B4-BE49-F238E27FC236}">
                <a16:creationId xmlns:a16="http://schemas.microsoft.com/office/drawing/2014/main" id="{F2796D4F-16E4-4A09-90F6-AEA01BEC91EF}"/>
              </a:ext>
            </a:extLst>
          </p:cNvPr>
          <p:cNvSpPr/>
          <p:nvPr/>
        </p:nvSpPr>
        <p:spPr>
          <a:xfrm>
            <a:off x="431799" y="2503637"/>
            <a:ext cx="2052004" cy="925689"/>
          </a:xfrm>
          <a:prstGeom prst="homePlat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100" noProof="0" dirty="0">
                <a:solidFill>
                  <a:schemeClr val="tx1"/>
                </a:solidFill>
              </a:rPr>
              <a:t>Fase 1. </a:t>
            </a:r>
          </a:p>
          <a:p>
            <a:pPr algn="ctr"/>
            <a:r>
              <a:rPr lang="da-DK" sz="1100" dirty="0">
                <a:solidFill>
                  <a:schemeClr val="tx1"/>
                </a:solidFill>
              </a:rPr>
              <a:t>Fastlæggelse af undersøgelsesområdet og udfordringsbilledet 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0A37B53-BAAD-42BC-B44A-924491E2B5A6}"/>
              </a:ext>
            </a:extLst>
          </p:cNvPr>
          <p:cNvSpPr/>
          <p:nvPr/>
        </p:nvSpPr>
        <p:spPr>
          <a:xfrm>
            <a:off x="1943020" y="2456744"/>
            <a:ext cx="2359378" cy="10188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290220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73BFD4-971F-49CB-B851-7B0B0499A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Inddragelse til </a:t>
            </a:r>
            <a:r>
              <a:rPr lang="da-DK" dirty="0" err="1"/>
              <a:t>vidensgrundlag</a:t>
            </a:r>
            <a:r>
              <a:rPr lang="da-DK" dirty="0"/>
              <a:t> og initiativer</a:t>
            </a:r>
          </a:p>
        </p:txBody>
      </p:sp>
      <p:sp>
        <p:nvSpPr>
          <p:cNvPr id="14" name="Pladsholder til indhold 13">
            <a:extLst>
              <a:ext uri="{FF2B5EF4-FFF2-40B4-BE49-F238E27FC236}">
                <a16:creationId xmlns:a16="http://schemas.microsoft.com/office/drawing/2014/main" id="{276CD2B1-66DB-4F77-AA3A-550DF77F18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Udpegende til </a:t>
            </a:r>
            <a:r>
              <a:rPr lang="da-DK" b="1" dirty="0" err="1"/>
              <a:t>SST’s</a:t>
            </a:r>
            <a:r>
              <a:rPr lang="da-DK" b="1" dirty="0"/>
              <a:t> følgegruppe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Regioner og Danske Regioner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Kommuner (5) og KL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Danske Multidisciplinære Cancer Grupper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 Selskab for Almen Medicin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 Selskab for Klinisk Onkologi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 Kirurgisk Selskab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Videncenter for rehabilitering og palliation Dansk Selskab for Fysioterapi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 Selskab for Ergoterapi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 Sygepleje Selskab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Danske Patienter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Sundhedsdatastyrelsen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Indenrigs- og Sundhedsministeriet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(Dansk Radiologisk Selskab)</a:t>
            </a:r>
          </a:p>
        </p:txBody>
      </p:sp>
      <p:sp>
        <p:nvSpPr>
          <p:cNvPr id="15" name="Pladsholder til indhold 14">
            <a:extLst>
              <a:ext uri="{FF2B5EF4-FFF2-40B4-BE49-F238E27FC236}">
                <a16:creationId xmlns:a16="http://schemas.microsoft.com/office/drawing/2014/main" id="{74A7380F-DDFA-4F59-9E47-2548451D6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6849" y="182880"/>
            <a:ext cx="3509950" cy="5926712"/>
          </a:xfrm>
        </p:spPr>
        <p:txBody>
          <a:bodyPr/>
          <a:lstStyle/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Repræsentanter og </a:t>
            </a:r>
            <a:r>
              <a:rPr lang="da-DK" b="1" dirty="0" err="1"/>
              <a:t>videnspersoner</a:t>
            </a:r>
            <a:endParaRPr lang="da-DK" b="1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Danske Regioner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Danske Multidisciplinære Cancer Grupper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Videncenter for rehabilitering og palliation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 selskab for fysioterapi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Center for kræft og sundhed (KK)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Sundhedsdatastyrelsen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FOA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 Selskab for Almen Medicin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DCCC styregruppe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DCCC fagligt udvalg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Kræftens Bekæmpelse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 selskab for palliativ medicin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 selskab for ergoterapi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KL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Health Tech Hub Copenhagen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Dansk Sygepleje Selskab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....med flere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CEA62326-FD2E-4A20-986B-408CCCE4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1AC6D6C-EE21-4D60-884B-B3103859D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0820" y="1454107"/>
            <a:ext cx="2272222" cy="312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8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3AD0A6-4CCD-4FEA-AE15-1AA22436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Bidrag til </a:t>
            </a:r>
            <a:r>
              <a:rPr lang="da-DK" dirty="0" err="1"/>
              <a:t>vidensgrundlag</a:t>
            </a:r>
            <a:br>
              <a:rPr lang="da-DK" dirty="0"/>
            </a:b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Gennemgående spørgsmål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556342D-1C71-459D-90B0-44843B2D84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i="1" dirty="0"/>
              <a:t>Hvordan kan patientforløbene forbedres under hensyntagen til den samlede kapacitet i sundhedsvæsenet og Robusthedskommissionens anbefalinger?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F9602FC-D664-410E-9280-490C9B3036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sz="1200" b="1" dirty="0"/>
              <a:t>Robusthedskommissionens anbefaling 3: Prioritering skal styrkes gennem fælles beslutningstagen, differentierede tilbud og øget egenomsorg</a:t>
            </a:r>
          </a:p>
          <a:p>
            <a:r>
              <a:rPr lang="da-DK" sz="1200" dirty="0"/>
              <a:t>Patienten skal systematisk inddrages i beslutninger om behandling</a:t>
            </a:r>
          </a:p>
          <a:p>
            <a:endParaRPr lang="da-DK" sz="1200" dirty="0"/>
          </a:p>
          <a:p>
            <a:r>
              <a:rPr lang="da-DK" sz="1200" dirty="0"/>
              <a:t>Sundhedspersonalet skal have kompetencer og redskaber, der understøtter fælles beslutningstagning</a:t>
            </a:r>
          </a:p>
          <a:p>
            <a:endParaRPr lang="da-DK" sz="1200" dirty="0"/>
          </a:p>
          <a:p>
            <a:r>
              <a:rPr lang="da-DK" sz="1200" dirty="0"/>
              <a:t>Helbredende behandling skal afsluttes, og palliativ indsats startes i rette tid</a:t>
            </a:r>
          </a:p>
          <a:p>
            <a:endParaRPr lang="da-DK" sz="1200" dirty="0"/>
          </a:p>
          <a:p>
            <a:r>
              <a:rPr lang="da-DK" sz="1200" dirty="0"/>
              <a:t>Flere skal understøttes i egenomsorg, og indsatserne skal være differentierede og behovsstyrede</a:t>
            </a:r>
          </a:p>
          <a:p>
            <a:endParaRPr lang="da-DK" sz="1200" dirty="0"/>
          </a:p>
          <a:p>
            <a:r>
              <a:rPr lang="da-DK" sz="1200" dirty="0"/>
              <a:t>Indsatser, som understøtter egenomsorg, skal anskues som laveste effektive omkostnings- og omsorgsniveau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FDAAE98-4403-4623-BC3B-EC09E9C9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5</a:t>
            </a:fld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38F02EA7-C959-44C1-A681-FD2405F6C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687" y="3441767"/>
            <a:ext cx="2620587" cy="265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7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2ED5D8B-A3AD-42BD-B614-7408E61F6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Patientforløb </a:t>
            </a:r>
            <a:br>
              <a:rPr lang="da-DK" dirty="0"/>
            </a:b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Tidlig opsporing og screening</a:t>
            </a:r>
          </a:p>
        </p:txBody>
      </p:sp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67A97A76-C8F4-4506-8DCD-C146CF2CD7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lIns="36000" tIns="36000" rIns="36000" bIns="36000"/>
          <a:lstStyle/>
          <a:p>
            <a:pPr marL="0" indent="0">
              <a:buNone/>
            </a:pPr>
            <a:r>
              <a:rPr lang="da-DK" b="1" dirty="0"/>
              <a:t>Udfordringsbillede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Screeningsprogrammerne er baseret på ældre viden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Aktuelle nationale screeningsprogrammer målrettes hele befolkningsgrupper og ikke nødvendigvis dem, hvor risikoen er størst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Der er udfordringer med deltagelsesprocent og lighed i deltagelse i screening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Der er kapacitetsudfordringer med screening, især </a:t>
            </a:r>
            <a:r>
              <a:rPr lang="da-DK" dirty="0" err="1"/>
              <a:t>pba</a:t>
            </a:r>
            <a:r>
              <a:rPr lang="da-DK" dirty="0"/>
              <a:t>. mangel på radiologer og afledte undersøgelsesaktiviteter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6684CD11-D00F-4C12-BBC2-07BCAD978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lIns="36000" tIns="36000" rIns="36000" bIns="36000"/>
          <a:lstStyle/>
          <a:p>
            <a:pPr marL="0" indent="0">
              <a:buNone/>
            </a:pPr>
            <a:r>
              <a:rPr lang="da-DK" b="1" dirty="0"/>
              <a:t>Spørgsmål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understøttes opfølgning på screeningsprogrammerne, herunder ny viden, gavnlige og skadelige effekter samt målgrupper?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kan de nationale screeningsprogrammer tilpasses for en mere målrettet indsats, mindre overdiagnostik og bedre kapacitetsanvendelse? </a:t>
            </a:r>
          </a:p>
          <a:p>
            <a:pPr marL="0" indent="0">
              <a:buNone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kan deltagelsen øges i screeningsprogrammerne og i den forbindelse reducere social ulighed?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DF6F49F-F1B5-4168-9625-3D918164D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39827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A3A6BDA-AD11-4302-A229-05D23C6E4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Patientforløb </a:t>
            </a:r>
            <a:br>
              <a:rPr lang="da-DK" dirty="0"/>
            </a:b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Behandling </a:t>
            </a:r>
            <a:br>
              <a:rPr lang="da-DK" dirty="0"/>
            </a:br>
            <a:endParaRPr lang="da-DK" dirty="0"/>
          </a:p>
        </p:txBody>
      </p:sp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C60ED376-3BA1-417F-8F8D-93058680B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noFill/>
        </p:spPr>
        <p:txBody>
          <a:bodyPr lIns="36000" tIns="36000" rIns="36000" bIns="36000"/>
          <a:lstStyle/>
          <a:p>
            <a:pPr marL="0" lvl="0" indent="0">
              <a:buNone/>
            </a:pPr>
            <a:r>
              <a:rPr lang="da-DK" b="1" dirty="0"/>
              <a:t>Udfordringsbillede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/>
              <a:t>Utilstrækkelige hensyn til individuelle behov og differentiering af indsatser, fx </a:t>
            </a:r>
            <a:r>
              <a:rPr lang="da-DK" dirty="0" err="1"/>
              <a:t>præhabilitering</a:t>
            </a:r>
            <a:r>
              <a:rPr lang="da-DK" dirty="0"/>
              <a:t>, behandlingsniveau og betænkningstid</a:t>
            </a:r>
          </a:p>
          <a:p>
            <a:pPr marL="0" lvl="0" indent="0">
              <a:buNone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Utilstrækkelig inddragelse og fælles beslutningstagning fører til udredning og behandling, som patienter ikke ønsker eller får sundhedsmæssigt gavn af</a:t>
            </a:r>
          </a:p>
          <a:p>
            <a:pPr marL="0" lvl="0" indent="0">
              <a:buNone/>
            </a:pPr>
            <a:endParaRPr lang="da-DK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/>
              <a:t>Manglende involvering af AP i langvarige kræftforløb</a:t>
            </a:r>
          </a:p>
          <a:p>
            <a:pPr lvl="0"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Opfølgning efter kræftsygdom er i vid udstrækning lagt i standardregimer i stedet for individuelt tilrettelagt 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Manglende viden om opfølgende indsatsers virkning, herunder om billeddiagnostisk opfølgning virker ift. overlevelsen</a:t>
            </a:r>
          </a:p>
          <a:p>
            <a:pPr lvl="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AC16CB7D-4597-4DB3-8C9C-8668473E9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lIns="36000" tIns="36000" rIns="36000" bIns="36000"/>
          <a:lstStyle/>
          <a:p>
            <a:pPr marL="0" indent="0">
              <a:buNone/>
            </a:pPr>
            <a:r>
              <a:rPr lang="da-DK" b="1" dirty="0"/>
              <a:t>Undersøgelsesspørgsmål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gives bedre plads til individuelle hensyn?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Hvilke barrierer er der for systematisk patientinddragelse og behovsvurdering, og hvilke indsatser kan øge systematikken?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kan unødvendige undersøgelser hindres?</a:t>
            </a:r>
          </a:p>
          <a:p>
            <a:pPr marL="0" lvl="0" indent="0">
              <a:buNone/>
            </a:pPr>
            <a:endParaRPr lang="da-DK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/>
              <a:t>Hvordan kan det primære sundhedsvæsen i højere grad inddrages i langvarige kræftforløb for patienter med og uden samtidige kroniske sygdomme? </a:t>
            </a:r>
          </a:p>
          <a:p>
            <a:pPr marL="0" lvl="0" indent="0">
              <a:buNone/>
            </a:pPr>
            <a:endParaRPr lang="da-DK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/>
              <a:t>Hvad skal der til for at tilrettelægge individuelle opfølgningsforløb konsekvent </a:t>
            </a:r>
            <a:r>
              <a:rPr lang="da-DK" dirty="0" err="1"/>
              <a:t>mhp</a:t>
            </a:r>
            <a:r>
              <a:rPr lang="da-DK" dirty="0"/>
              <a:t>. sundhedsmæssig værdi?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da-DK" dirty="0"/>
          </a:p>
          <a:p>
            <a:pPr marL="0" lvl="0" indent="0">
              <a:buNone/>
            </a:pP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8105C510-9D22-4BDF-9A24-74193337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1392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1C70AED-6FBB-4E70-99C2-9653FC060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Patientforløb </a:t>
            </a:r>
            <a:br>
              <a:rPr lang="da-DK" dirty="0"/>
            </a:b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Rehabilitering og senfølger</a:t>
            </a:r>
          </a:p>
        </p:txBody>
      </p:sp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6B0FC226-806C-438D-B869-BFCC28AE0C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lIns="36000" tIns="36000" rIns="36000" bIns="36000"/>
          <a:lstStyle/>
          <a:p>
            <a:pPr marL="0" indent="0">
              <a:buNone/>
            </a:pPr>
            <a:r>
              <a:rPr lang="da-DK" b="1" dirty="0"/>
              <a:t>Udfordringsbillede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Manglende systematisk brug af behovsvurderinger og manglende henvisning til rehabiliterings-/forebyggelsestilbud i det primære sundhedsvæsen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Der er uensartet indhold og kvalitet i kræftrehabiliteringen</a:t>
            </a:r>
          </a:p>
          <a:p>
            <a:pPr marL="0" lvl="0" indent="0">
              <a:buNone/>
            </a:pPr>
            <a:endParaRPr lang="da-DK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/>
              <a:t>Der er ikke en tydelig, relevant organisering af senfølgeindsatser</a:t>
            </a:r>
          </a:p>
          <a:p>
            <a:pPr lvl="0"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Der mangler viden og kliniske retningslinjer om senfølger </a:t>
            </a:r>
          </a:p>
          <a:p>
            <a:pPr marL="0" indent="0">
              <a:buNone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Der er social ulighed i: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500" dirty="0"/>
              <a:t>senfølger: social ulighed i somatiske og psykiske senfølger efter kræft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500" dirty="0"/>
              <a:t>rehabilitering: flere uopfyldte rehabiliteringsbehov, men henvi­ses til og deltager i mindre grad i rehabilitering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14155D0D-51A4-4E59-ADE4-0BE8D3B23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lIns="36000" tIns="36000" rIns="36000" bIns="36000"/>
          <a:lstStyle/>
          <a:p>
            <a:pPr marL="0" indent="0">
              <a:buNone/>
            </a:pPr>
            <a:r>
              <a:rPr lang="da-DK" b="1" dirty="0"/>
              <a:t>Undersøgelsesspørgsmål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styrkes ensartet indhold og kvalitet i kræftrehabilitering?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understøttes det, at patienter henvises til rehabilitering i det primære sundsvæsen, også når behovet opstår år efter endt behandling?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organiseres og styrkes samarbejdet mellem generel og specifik senfølgeindsats på tværs af sektorer? 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frembringes ny viden om senfølger, bl.a. som afsæt for udarbejdelse af kliniske retningslinjer?</a:t>
            </a:r>
          </a:p>
          <a:p>
            <a:pPr marL="0" indent="0">
              <a:buNone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mindskes ulighed i senfølger og rehabilitering? 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25285038-5AF2-4393-A34A-411A0A1F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1030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1C70AED-6FBB-4E70-99C2-9653FC060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Patientforløb </a:t>
            </a:r>
            <a:br>
              <a:rPr lang="da-DK" dirty="0"/>
            </a:b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Palliation</a:t>
            </a:r>
          </a:p>
        </p:txBody>
      </p:sp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6B0FC226-806C-438D-B869-BFCC28AE0C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lIns="36000" tIns="36000" rIns="36000" bIns="36000"/>
          <a:lstStyle/>
          <a:p>
            <a:pPr marL="0" indent="0">
              <a:buNone/>
            </a:pPr>
            <a:r>
              <a:rPr lang="da-DK" b="1" dirty="0"/>
              <a:t>Udfordringsbillede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Utilstrækkelige kompetencer, indsatser og samarbejde på tværs af sektorer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Manglende systematisk identificering af palliative behov, behandlingsniveau og ønsker til livets afslutning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Manglende tilbud om palliation til alle patientgrupper med livstruende sygdomme (ikke kun kræft)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Utilstrækkelig adgang til specialiseret palliation, herunder rammerne for henvisning og kapacitet 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Social ulighed i adgangen til basal og specialiseret palliation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12C39984-407B-4860-B886-7F93A5D64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5999" y="1900237"/>
            <a:ext cx="5484201" cy="4658179"/>
          </a:xfrm>
          <a:solidFill>
            <a:schemeClr val="accent2">
              <a:lumMod val="60000"/>
              <a:lumOff val="40000"/>
            </a:schemeClr>
          </a:solidFill>
        </p:spPr>
        <p:txBody>
          <a:bodyPr lIns="36000" tIns="36000" rIns="36000" bIns="36000"/>
          <a:lstStyle/>
          <a:p>
            <a:pPr marL="0" indent="0">
              <a:buNone/>
            </a:pPr>
            <a:r>
              <a:rPr lang="da-DK" b="1" dirty="0"/>
              <a:t>Undersøgelsesspørgsmål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forbedres adgangen til indsatser og deres kvalitet inden for basal og specialiseret palliation samt samarbejdet på tværs af sektorer?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implementeres systematisk identificering af palliative behov og ønsker til livets afslutning?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styrkes adgangen til specialiseret palliation, herunder skabes klare rammer for henvisning og kapacitet? 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understøttes det, at patienter med andre livstruende sygdomme end kræft tilbydes palliative indsatser?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Hvordan mindskes ulighed i palliation?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25285038-5AF2-4393-A34A-411A0A1F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97896008"/>
      </p:ext>
    </p:extLst>
  </p:cSld>
  <p:clrMapOvr>
    <a:masterClrMapping/>
  </p:clrMapOvr>
</p:sld>
</file>

<file path=ppt/theme/theme1.xml><?xml version="1.0" encoding="utf-8"?>
<a:theme xmlns:a="http://schemas.openxmlformats.org/drawingml/2006/main" name="Sundhedsstyrelsen PowerPoint skabelon">
  <a:themeElements>
    <a:clrScheme name="Sundhedsstyrelsen - Mørk grøn">
      <a:dk1>
        <a:sysClr val="windowText" lastClr="000000"/>
      </a:dk1>
      <a:lt1>
        <a:sysClr val="window" lastClr="FFFFFF"/>
      </a:lt1>
      <a:dk2>
        <a:srgbClr val="99EFD7"/>
      </a:dk2>
      <a:lt2>
        <a:srgbClr val="005045"/>
      </a:lt2>
      <a:accent1>
        <a:srgbClr val="003F36"/>
      </a:accent1>
      <a:accent2>
        <a:srgbClr val="00D79B"/>
      </a:accent2>
      <a:accent3>
        <a:srgbClr val="005C8D"/>
      </a:accent3>
      <a:accent4>
        <a:srgbClr val="BEE3FF"/>
      </a:accent4>
      <a:accent5>
        <a:srgbClr val="441B3C"/>
      </a:accent5>
      <a:accent6>
        <a:srgbClr val="FF7896"/>
      </a:accent6>
      <a:hlink>
        <a:srgbClr val="00D79B"/>
      </a:hlink>
      <a:folHlink>
        <a:srgbClr val="005045"/>
      </a:folHlink>
    </a:clrScheme>
    <a:fontScheme name="Sundhedsstyrelsen">
      <a:majorFont>
        <a:latin typeface="Raleway Extra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7A16F1A4-D7A2-47AD-8CC5-09B4829257D8}" vid="{BE58C47F-DC93-4865-BED4-2B512DFCA1BB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1082</Words>
  <Application>Microsoft Office PowerPoint</Application>
  <PresentationFormat>Widescreen</PresentationFormat>
  <Paragraphs>213</Paragraphs>
  <Slides>10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Raleway ExtraBold</vt:lpstr>
      <vt:lpstr>Courier New</vt:lpstr>
      <vt:lpstr>Raleway</vt:lpstr>
      <vt:lpstr>Arial</vt:lpstr>
      <vt:lpstr>Sundhedsstyrelsen PowerPoint skabelon</vt:lpstr>
      <vt:lpstr>Fagligt oplæg til Kræftplan V</vt:lpstr>
      <vt:lpstr>Baggrund og kontekst</vt:lpstr>
      <vt:lpstr>Proces</vt:lpstr>
      <vt:lpstr>Inddragelse til vidensgrundlag og initiativer</vt:lpstr>
      <vt:lpstr>Bidrag til vidensgrundlag Gennemgående spørgsmål</vt:lpstr>
      <vt:lpstr>Patientforløb  Tidlig opsporing og screening</vt:lpstr>
      <vt:lpstr>Patientforløb  Behandling  </vt:lpstr>
      <vt:lpstr>Patientforløb  Rehabilitering og senfølger</vt:lpstr>
      <vt:lpstr>Patientforløb  Palliation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2024-01-10T12:49:05Z</dcterms:created>
  <dcterms:modified xsi:type="dcterms:W3CDTF">2024-03-01T09:02:08Z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